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セザンヌ Bold"/>
      <p:regular r:id="rId18"/>
    </p:embeddedFont>
    <p:embeddedFont>
      <p:font typeface="Arial Black" panose="020B0A04020102020204" pitchFamily="34" charset="0"/>
      <p:bold r:id="rId19"/>
    </p:embeddedFont>
    <p:embeddedFont>
      <p:font typeface="Futura Bold"/>
      <p:regular r:id="rId20"/>
    </p:embeddedFont>
    <p:embeddedFont>
      <p:font typeface="Futura Ultra-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2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648479" y="8870986"/>
            <a:ext cx="19584957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758807" y="4513215"/>
            <a:ext cx="14770383" cy="286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47"/>
              </a:lnSpc>
            </a:pPr>
            <a:r>
              <a:rPr lang="en-US" sz="10029" spc="501" dirty="0" err="1">
                <a:solidFill>
                  <a:srgbClr val="373737"/>
                </a:solidFill>
                <a:ea typeface="セザンヌ Bold"/>
              </a:rPr>
              <a:t>要件定義書</a:t>
            </a:r>
            <a:endParaRPr lang="en-US" sz="10029" spc="50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89468" y="1974898"/>
            <a:ext cx="3109065" cy="9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spc="360" dirty="0">
                <a:solidFill>
                  <a:srgbClr val="373737"/>
                </a:solidFill>
                <a:latin typeface="Futura Bold"/>
              </a:rPr>
              <a:t>VOLLEYBOLL CLUB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16990" y="819150"/>
            <a:ext cx="4473091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endParaRPr dirty="0"/>
          </a:p>
          <a:p>
            <a:pPr algn="r">
              <a:lnSpc>
                <a:spcPts val="2560"/>
              </a:lnSpc>
            </a:pPr>
            <a:r>
              <a:rPr lang="en-US" sz="1600" spc="80" dirty="0">
                <a:solidFill>
                  <a:srgbClr val="373737"/>
                </a:solidFill>
                <a:ea typeface="セザンヌ"/>
              </a:rPr>
              <a:t>古賀　</a:t>
            </a:r>
            <a:r>
              <a:rPr lang="en-US" sz="1600" spc="80" dirty="0" err="1">
                <a:solidFill>
                  <a:srgbClr val="373737"/>
                </a:solidFill>
                <a:ea typeface="セザンヌ"/>
              </a:rPr>
              <a:t>稜太郎</a:t>
            </a:r>
            <a:endParaRPr lang="en-US" sz="1600" spc="80" dirty="0">
              <a:solidFill>
                <a:srgbClr val="373737"/>
              </a:solidFill>
              <a:ea typeface="セザンヌ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8741" y="3285189"/>
            <a:ext cx="1699686" cy="1699686"/>
          </a:xfrm>
          <a:custGeom>
            <a:avLst/>
            <a:gdLst/>
            <a:ahLst/>
            <a:cxnLst/>
            <a:rect l="l" t="t" r="r" b="b"/>
            <a:pathLst>
              <a:path w="1699686" h="1699686">
                <a:moveTo>
                  <a:pt x="0" y="0"/>
                </a:moveTo>
                <a:lnTo>
                  <a:pt x="1699686" y="0"/>
                </a:lnTo>
                <a:lnTo>
                  <a:pt x="1699686" y="1699685"/>
                </a:lnTo>
                <a:lnTo>
                  <a:pt x="0" y="1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88054" y="3285189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12596" y="3318592"/>
            <a:ext cx="2013639" cy="1632878"/>
          </a:xfrm>
          <a:custGeom>
            <a:avLst/>
            <a:gdLst/>
            <a:ahLst/>
            <a:cxnLst/>
            <a:rect l="l" t="t" r="r" b="b"/>
            <a:pathLst>
              <a:path w="2013639" h="1632878">
                <a:moveTo>
                  <a:pt x="0" y="0"/>
                </a:moveTo>
                <a:lnTo>
                  <a:pt x="2013639" y="0"/>
                </a:lnTo>
                <a:lnTo>
                  <a:pt x="2013639" y="1632878"/>
                </a:lnTo>
                <a:lnTo>
                  <a:pt x="0" y="163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アプリ使用者が幹事か参加者を振り分ける画面です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ログイン画面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参加者がイベントを閲覧・選択・参加申請できる画面です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イベント一覧画面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幹事が参加者の情報を登録する画面です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75371" y="2741818"/>
            <a:ext cx="2786427" cy="2786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0787" y="2741818"/>
            <a:ext cx="2786427" cy="2786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26202" y="2741818"/>
            <a:ext cx="2786427" cy="2786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47398" y="3180380"/>
            <a:ext cx="1791946" cy="774933"/>
          </a:xfrm>
          <a:custGeom>
            <a:avLst/>
            <a:gdLst/>
            <a:ahLst/>
            <a:cxnLst/>
            <a:rect l="l" t="t" r="r" b="b"/>
            <a:pathLst>
              <a:path w="2377060" h="1209329">
                <a:moveTo>
                  <a:pt x="0" y="0"/>
                </a:moveTo>
                <a:lnTo>
                  <a:pt x="2377060" y="0"/>
                </a:lnTo>
                <a:lnTo>
                  <a:pt x="2377060" y="1209329"/>
                </a:lnTo>
                <a:lnTo>
                  <a:pt x="0" y="12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62165" y="4068442"/>
            <a:ext cx="812837" cy="1160114"/>
          </a:xfrm>
          <a:custGeom>
            <a:avLst/>
            <a:gdLst/>
            <a:ahLst/>
            <a:cxnLst/>
            <a:rect l="l" t="t" r="r" b="b"/>
            <a:pathLst>
              <a:path w="1625673" h="1960790">
                <a:moveTo>
                  <a:pt x="0" y="0"/>
                </a:moveTo>
                <a:lnTo>
                  <a:pt x="1625672" y="0"/>
                </a:lnTo>
                <a:lnTo>
                  <a:pt x="1625672" y="1960789"/>
                </a:lnTo>
                <a:lnTo>
                  <a:pt x="0" y="19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22596" y="3356542"/>
            <a:ext cx="1793640" cy="1556979"/>
          </a:xfrm>
          <a:custGeom>
            <a:avLst/>
            <a:gdLst/>
            <a:ahLst/>
            <a:cxnLst/>
            <a:rect l="l" t="t" r="r" b="b"/>
            <a:pathLst>
              <a:path w="1793640" h="1556979">
                <a:moveTo>
                  <a:pt x="0" y="0"/>
                </a:moveTo>
                <a:lnTo>
                  <a:pt x="1793640" y="0"/>
                </a:lnTo>
                <a:lnTo>
                  <a:pt x="1793640" y="1556979"/>
                </a:lnTo>
                <a:lnTo>
                  <a:pt x="0" y="1556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4997" y="6875491"/>
            <a:ext cx="4187174" cy="142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</a:t>
            </a:r>
            <a:r>
              <a:rPr lang="ja-JP" altLang="en-US" sz="2800" spc="120">
                <a:solidFill>
                  <a:srgbClr val="373737"/>
                </a:solidFill>
                <a:ea typeface="セザンヌ"/>
              </a:rPr>
              <a:t>イベント</a:t>
            </a:r>
            <a:r>
              <a:rPr lang="en-US" sz="2800" spc="120">
                <a:solidFill>
                  <a:srgbClr val="373737"/>
                </a:solidFill>
                <a:ea typeface="セザンヌ"/>
              </a:rPr>
              <a:t>の情報を更新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・削除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997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情報更新</a:t>
            </a: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・削除</a:t>
            </a: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50413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イベント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の情報を</a:t>
            </a:r>
            <a:r>
              <a:rPr lang="ja-JP" altLang="en-US" sz="2800" spc="120" dirty="0">
                <a:solidFill>
                  <a:srgbClr val="373737"/>
                </a:solidFill>
                <a:ea typeface="セザンヌ"/>
              </a:rPr>
              <a:t>登録</a:t>
            </a: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0413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ja-JP" altLang="en-US" sz="3200" spc="120" dirty="0">
                <a:solidFill>
                  <a:srgbClr val="373737"/>
                </a:solidFill>
                <a:ea typeface="セザンヌ Bold"/>
              </a:rPr>
              <a:t>イベント登録画面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25829" y="6875491"/>
            <a:ext cx="4187174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 err="1">
                <a:solidFill>
                  <a:srgbClr val="373737"/>
                </a:solidFill>
                <a:ea typeface="セザンヌ"/>
              </a:rPr>
              <a:t>幹事が参加者の情報を閲覧する画面です</a:t>
            </a: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5829" y="6012781"/>
            <a:ext cx="41871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2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32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4125" y="1112168"/>
            <a:ext cx="1102867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画面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BD79B39F-3DAE-4699-7895-82728B06DEB1}"/>
              </a:ext>
            </a:extLst>
          </p:cNvPr>
          <p:cNvSpPr/>
          <p:nvPr/>
        </p:nvSpPr>
        <p:spPr>
          <a:xfrm>
            <a:off x="8488054" y="3180380"/>
            <a:ext cx="1311892" cy="1880849"/>
          </a:xfrm>
          <a:custGeom>
            <a:avLst/>
            <a:gdLst/>
            <a:ahLst/>
            <a:cxnLst/>
            <a:rect l="l" t="t" r="r" b="b"/>
            <a:pathLst>
              <a:path w="1311892" h="1880849">
                <a:moveTo>
                  <a:pt x="0" y="0"/>
                </a:moveTo>
                <a:lnTo>
                  <a:pt x="1311892" y="0"/>
                </a:lnTo>
                <a:lnTo>
                  <a:pt x="1311892" y="1880849"/>
                </a:lnTo>
                <a:lnTo>
                  <a:pt x="0" y="1880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66263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権限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0" y="3314700"/>
            <a:ext cx="18287999" cy="49978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407209" y="2902716"/>
            <a:ext cx="923925" cy="9239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 dirty="0" err="1">
                <a:solidFill>
                  <a:srgbClr val="373737"/>
                </a:solidFill>
                <a:ea typeface="セザンヌ Bold"/>
              </a:rPr>
              <a:t>登録、更新、削除処理は幹事のみ可能とします</a:t>
            </a:r>
            <a:r>
              <a:rPr lang="en-US" sz="3000" spc="150" dirty="0">
                <a:solidFill>
                  <a:srgbClr val="373737"/>
                </a:solidFill>
                <a:ea typeface="セザンヌ Bold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1430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682038" y="2902716"/>
            <a:ext cx="923925" cy="9239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03528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登録、更新、削除処理は幹事のみ可能とします。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6258" y="2964638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57161" y="2902716"/>
            <a:ext cx="923925" cy="92392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778651" y="4533368"/>
            <a:ext cx="368094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50">
                <a:solidFill>
                  <a:srgbClr val="373737"/>
                </a:solidFill>
                <a:ea typeface="セザンヌ Bold"/>
              </a:rPr>
              <a:t>参加者は登録、更新、削除処理は不可とします。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81381" y="2943673"/>
            <a:ext cx="67548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FFFFF"/>
                </a:solidFill>
                <a:latin typeface="Futura Ultra-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4066" y="402991"/>
            <a:ext cx="17459868" cy="9481018"/>
            <a:chOff x="0" y="0"/>
            <a:chExt cx="4508204" cy="2448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204" cy="2448035"/>
            </a:xfrm>
            <a:custGeom>
              <a:avLst/>
              <a:gdLst/>
              <a:ahLst/>
              <a:cxnLst/>
              <a:rect l="l" t="t" r="r" b="b"/>
              <a:pathLst>
                <a:path w="4508204" h="2448035">
                  <a:moveTo>
                    <a:pt x="0" y="0"/>
                  </a:moveTo>
                  <a:lnTo>
                    <a:pt x="4508204" y="0"/>
                  </a:lnTo>
                  <a:lnTo>
                    <a:pt x="4508204" y="2448035"/>
                  </a:lnTo>
                  <a:lnTo>
                    <a:pt x="0" y="244803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23850"/>
              <a:ext cx="4508204" cy="277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2143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125" y="704850"/>
            <a:ext cx="77760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帳簿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310" y="6705218"/>
            <a:ext cx="4083315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参加者一覧画面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70886" y="2981095"/>
            <a:ext cx="2633063" cy="2633063"/>
          </a:xfrm>
          <a:custGeom>
            <a:avLst/>
            <a:gdLst/>
            <a:ahLst/>
            <a:cxnLst/>
            <a:rect l="l" t="t" r="r" b="b"/>
            <a:pathLst>
              <a:path w="2633063" h="2633063">
                <a:moveTo>
                  <a:pt x="0" y="0"/>
                </a:moveTo>
                <a:lnTo>
                  <a:pt x="2633063" y="0"/>
                </a:lnTo>
                <a:lnTo>
                  <a:pt x="2633063" y="2633063"/>
                </a:lnTo>
                <a:lnTo>
                  <a:pt x="0" y="263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24083" y="6705218"/>
            <a:ext cx="4526669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>
                <a:solidFill>
                  <a:srgbClr val="373737"/>
                </a:solidFill>
                <a:ea typeface="セザンヌ Bold"/>
              </a:rPr>
              <a:t>イベント一覧画面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474" y="3393281"/>
            <a:ext cx="17461053" cy="1796588"/>
          </a:xfrm>
          <a:custGeom>
            <a:avLst/>
            <a:gdLst/>
            <a:ahLst/>
            <a:cxnLst/>
            <a:rect l="l" t="t" r="r" b="b"/>
            <a:pathLst>
              <a:path w="17461053" h="1796588">
                <a:moveTo>
                  <a:pt x="0" y="0"/>
                </a:moveTo>
                <a:lnTo>
                  <a:pt x="17461052" y="0"/>
                </a:lnTo>
                <a:lnTo>
                  <a:pt x="17461052" y="1796587"/>
                </a:lnTo>
                <a:lnTo>
                  <a:pt x="0" y="179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33933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機能要件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238" y="5822675"/>
            <a:ext cx="2847139" cy="18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幹事がイベントをイベント一覧登録する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54125" y="1112168"/>
            <a:ext cx="3412976" cy="11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2"/>
              </a:lnSpc>
            </a:pPr>
            <a:r>
              <a:rPr lang="en-US" sz="3963" u="sng" spc="198">
                <a:solidFill>
                  <a:srgbClr val="373737"/>
                </a:solidFill>
                <a:ea typeface="セザンヌ Heavy"/>
              </a:rPr>
              <a:t>データフロー</a:t>
            </a:r>
          </a:p>
        </p:txBody>
      </p:sp>
      <p:sp>
        <p:nvSpPr>
          <p:cNvPr id="6" name="AutoShape 6"/>
          <p:cNvSpPr/>
          <p:nvPr/>
        </p:nvSpPr>
        <p:spPr>
          <a:xfrm>
            <a:off x="389375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23812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>
                <a:solidFill>
                  <a:srgbClr val="373737"/>
                </a:solidFill>
                <a:ea typeface="セザンヌ Bold"/>
              </a:rPr>
              <a:t>幹事が参加者を登録する</a:t>
            </a:r>
          </a:p>
        </p:txBody>
      </p:sp>
      <p:sp>
        <p:nvSpPr>
          <p:cNvPr id="8" name="AutoShape 8"/>
          <p:cNvSpPr/>
          <p:nvPr/>
        </p:nvSpPr>
        <p:spPr>
          <a:xfrm>
            <a:off x="7429645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825532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4221418" y="5904388"/>
            <a:ext cx="0" cy="205298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704019" y="5822675"/>
            <a:ext cx="2847139" cy="132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4359"/>
              </a:lnSpc>
            </a:pPr>
            <a:r>
              <a:rPr lang="en-US" sz="2724" spc="136" dirty="0" err="1">
                <a:solidFill>
                  <a:srgbClr val="373737"/>
                </a:solidFill>
                <a:ea typeface="セザンヌ Bold"/>
              </a:rPr>
              <a:t>ログインする</a:t>
            </a:r>
            <a:endParaRPr lang="en-US" sz="2724" spc="136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9909" y="5879825"/>
            <a:ext cx="2708610" cy="25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参加者が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r>
              <a:rPr lang="en-US" sz="2289" spc="114" dirty="0" err="1">
                <a:solidFill>
                  <a:srgbClr val="373737"/>
                </a:solidFill>
                <a:ea typeface="セザンヌ Bold"/>
              </a:rPr>
              <a:t>イベント一覧から参加するイベントを選択する</a:t>
            </a:r>
            <a:endParaRPr lang="en-US" sz="2289" spc="114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663"/>
              </a:lnSpc>
            </a:pPr>
            <a:endParaRPr lang="en-US" sz="2289" spc="114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4318" y="5870300"/>
            <a:ext cx="2694982" cy="20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幹事が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各イベントの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  <a:p>
            <a:pPr algn="ctr">
              <a:lnSpc>
                <a:spcPts val="3737"/>
              </a:lnSpc>
            </a:pPr>
            <a:r>
              <a:rPr lang="en-US" sz="2336" spc="116" dirty="0" err="1">
                <a:solidFill>
                  <a:srgbClr val="373737"/>
                </a:solidFill>
                <a:ea typeface="セザンヌ Bold"/>
              </a:rPr>
              <a:t>参加者詳細・集計を行う</a:t>
            </a:r>
            <a:endParaRPr lang="en-US" sz="2336" spc="116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19155"/>
            <a:ext cx="1350153" cy="13501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669" y="2934124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4561585" y="733248"/>
            <a:ext cx="5302054" cy="9473869"/>
            <a:chOff x="0" y="0"/>
            <a:chExt cx="3250647" cy="5808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647" cy="5808353"/>
            </a:xfrm>
            <a:custGeom>
              <a:avLst/>
              <a:gdLst/>
              <a:ahLst/>
              <a:cxnLst/>
              <a:rect l="l" t="t" r="r" b="b"/>
              <a:pathLst>
                <a:path w="3250647" h="5808353">
                  <a:moveTo>
                    <a:pt x="3250647" y="0"/>
                  </a:moveTo>
                  <a:lnTo>
                    <a:pt x="0" y="0"/>
                  </a:lnTo>
                  <a:lnTo>
                    <a:pt x="0" y="5620393"/>
                  </a:lnTo>
                  <a:lnTo>
                    <a:pt x="157480" y="5620393"/>
                  </a:lnTo>
                  <a:lnTo>
                    <a:pt x="157480" y="5808353"/>
                  </a:lnTo>
                  <a:lnTo>
                    <a:pt x="463550" y="5620393"/>
                  </a:lnTo>
                  <a:lnTo>
                    <a:pt x="3250647" y="5620393"/>
                  </a:lnTo>
                  <a:lnTo>
                    <a:pt x="3250647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23850"/>
              <a:ext cx="3250647" cy="5941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76600" y="3470338"/>
            <a:ext cx="8328875" cy="420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過去の参加者集計方法で目的とされていた「各学年の参加者情報を把握する」は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このシステムでも維持されます。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各参加者の特殊情報が増えたときに</a:t>
            </a:r>
          </a:p>
          <a:p>
            <a:pPr>
              <a:lnSpc>
                <a:spcPts val="5163"/>
              </a:lnSpc>
            </a:pPr>
            <a:r>
              <a:rPr lang="en-US" sz="3227" spc="161" dirty="0">
                <a:solidFill>
                  <a:srgbClr val="373737"/>
                </a:solidFill>
                <a:ea typeface="セザンヌ Bold"/>
              </a:rPr>
              <a:t>対応することが必要です。</a:t>
            </a:r>
          </a:p>
          <a:p>
            <a:pPr>
              <a:lnSpc>
                <a:spcPts val="5163"/>
              </a:lnSpc>
            </a:pPr>
            <a:endParaRPr lang="en-US" sz="3227" spc="161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804300" y="3412782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非機能要件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3289" y="3927734"/>
            <a:ext cx="5961421" cy="165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5756" spc="287">
                <a:solidFill>
                  <a:srgbClr val="FFFFFF"/>
                </a:solidFill>
                <a:ea typeface="セザンヌ Bold"/>
              </a:rPr>
              <a:t>以上になります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9303">
            <a:off x="-6749422" y="-5570192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9"/>
                </a:lnTo>
                <a:lnTo>
                  <a:pt x="0" y="983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474237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387362" y="3520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474237" y="4517944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3885725" y="5153025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474237" y="651323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7072" y="2628900"/>
            <a:ext cx="1747928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目的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404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0400" y="41586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4087" y="4844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0400" y="6134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85725" y="3638603"/>
            <a:ext cx="1448275" cy="11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概要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12675" y="4733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システム方式・構成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09137" y="5721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業務要件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89325" y="26733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31623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</a:t>
            </a:r>
          </a:p>
        </p:txBody>
      </p:sp>
      <p:sp>
        <p:nvSpPr>
          <p:cNvPr id="19" name="Freeform 19"/>
          <p:cNvSpPr/>
          <p:nvPr/>
        </p:nvSpPr>
        <p:spPr>
          <a:xfrm rot="-1874295">
            <a:off x="12589163" y="5368166"/>
            <a:ext cx="12077495" cy="9837669"/>
          </a:xfrm>
          <a:custGeom>
            <a:avLst/>
            <a:gdLst/>
            <a:ahLst/>
            <a:cxnLst/>
            <a:rect l="l" t="t" r="r" b="b"/>
            <a:pathLst>
              <a:path w="12077495" h="9837669">
                <a:moveTo>
                  <a:pt x="0" y="0"/>
                </a:moveTo>
                <a:lnTo>
                  <a:pt x="12077495" y="0"/>
                </a:lnTo>
                <a:lnTo>
                  <a:pt x="12077495" y="9837668"/>
                </a:lnTo>
                <a:lnTo>
                  <a:pt x="0" y="983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34087" y="5372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02－2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14300" y="573275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269825" y="5342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用語定義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4087" y="6749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69825" y="6714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現状のフロ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25" name="AutoShape 25"/>
          <p:cNvSpPr/>
          <p:nvPr/>
        </p:nvSpPr>
        <p:spPr>
          <a:xfrm>
            <a:off x="3914300" y="710378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734087" y="73590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3914300" y="773430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2734087" y="7892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  <a:ea typeface="Futura Ultra-Bold"/>
              </a:rPr>
              <a:t>03ー3</a:t>
            </a:r>
          </a:p>
        </p:txBody>
      </p:sp>
      <p:sp>
        <p:nvSpPr>
          <p:cNvPr id="29" name="AutoShape 29"/>
          <p:cNvSpPr/>
          <p:nvPr/>
        </p:nvSpPr>
        <p:spPr>
          <a:xfrm>
            <a:off x="3885725" y="8225826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269825" y="7324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構築後のフロ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69825" y="7857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利用者一覧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89550" y="3853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5289" y="38188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画面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10869764" y="4201137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9689550" y="44634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04-2</a:t>
            </a:r>
          </a:p>
        </p:txBody>
      </p:sp>
      <p:sp>
        <p:nvSpPr>
          <p:cNvPr id="36" name="AutoShape 36"/>
          <p:cNvSpPr/>
          <p:nvPr/>
        </p:nvSpPr>
        <p:spPr>
          <a:xfrm>
            <a:off x="10869764" y="4825401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9689550" y="4991100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04-3</a:t>
            </a:r>
          </a:p>
        </p:txBody>
      </p:sp>
      <p:sp>
        <p:nvSpPr>
          <p:cNvPr id="38" name="AutoShape 38"/>
          <p:cNvSpPr/>
          <p:nvPr/>
        </p:nvSpPr>
        <p:spPr>
          <a:xfrm>
            <a:off x="10841189" y="5323182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1225289" y="44284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権限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225289" y="48856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帳簿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60975" y="55302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04-4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96714" y="54952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情報・データ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10841189" y="5901870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9660975" y="6139815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 dirty="0">
                <a:solidFill>
                  <a:srgbClr val="CDCDCD"/>
                </a:solidFill>
                <a:latin typeface="Futura Ultra-Bold"/>
              </a:rPr>
              <a:t>04-5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0841189" y="6526133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1196714" y="6181090"/>
            <a:ext cx="476250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spc="120" dirty="0" err="1">
                <a:solidFill>
                  <a:srgbClr val="373737"/>
                </a:solidFill>
                <a:ea typeface="セザンヌ Bold"/>
              </a:rPr>
              <a:t>データフロ</a:t>
            </a: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ー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0466187" y="7496298"/>
            <a:ext cx="165025" cy="0"/>
          </a:xfrm>
          <a:prstGeom prst="line">
            <a:avLst/>
          </a:prstGeom>
          <a:ln w="19050" cap="flat">
            <a:solidFill>
              <a:srgbClr val="CDCD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0868151" y="6788150"/>
            <a:ext cx="476250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5000" spc="250" dirty="0" err="1">
                <a:solidFill>
                  <a:srgbClr val="373737"/>
                </a:solidFill>
                <a:ea typeface="セザンヌ Bold"/>
              </a:rPr>
              <a:t>非機能要件</a:t>
            </a:r>
            <a:endParaRPr lang="en-US" sz="5000" spc="250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222825" y="7100058"/>
            <a:ext cx="98737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400">
                <a:solidFill>
                  <a:srgbClr val="CDCDCD"/>
                </a:solidFill>
                <a:latin typeface="Futura Ultra-Bold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125" y="704850"/>
            <a:ext cx="10603109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1508" y="0"/>
            <a:ext cx="7096492" cy="10287000"/>
            <a:chOff x="0" y="0"/>
            <a:chExt cx="1157086" cy="1677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086" cy="1677300"/>
            </a:xfrm>
            <a:custGeom>
              <a:avLst/>
              <a:gdLst/>
              <a:ahLst/>
              <a:cxnLst/>
              <a:rect l="l" t="t" r="r" b="b"/>
              <a:pathLst>
                <a:path w="1157086" h="1677300">
                  <a:moveTo>
                    <a:pt x="0" y="0"/>
                  </a:moveTo>
                  <a:lnTo>
                    <a:pt x="1157086" y="0"/>
                  </a:lnTo>
                  <a:lnTo>
                    <a:pt x="1157086" y="1677300"/>
                  </a:lnTo>
                  <a:lnTo>
                    <a:pt x="0" y="1677300"/>
                  </a:lnTo>
                  <a:close/>
                </a:path>
              </a:pathLst>
            </a:custGeom>
            <a:blipFill>
              <a:blip r:embed="rId2"/>
              <a:stretch>
                <a:fillRect t="-1771" b="-177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50250" y="2857500"/>
            <a:ext cx="8595223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本ドキュメントは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イベントにおいて参加者管理が</a:t>
            </a:r>
            <a:endParaRPr lang="en-US" sz="4200" spc="210" dirty="0">
              <a:solidFill>
                <a:srgbClr val="373737"/>
              </a:solidFill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より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視覚的</a:t>
            </a: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に</a:t>
            </a:r>
            <a:r>
              <a:rPr lang="en-US" sz="4200" spc="210" dirty="0" err="1">
                <a:solidFill>
                  <a:srgbClr val="FF3131"/>
                </a:solidFill>
                <a:ea typeface="セザンヌ Bold"/>
              </a:rPr>
              <a:t>容易</a:t>
            </a:r>
            <a:r>
              <a:rPr lang="en-US" sz="4200" spc="210" dirty="0" err="1">
                <a:solidFill>
                  <a:srgbClr val="373737"/>
                </a:solidFill>
                <a:latin typeface="セザンヌ Bold"/>
                <a:ea typeface="セザンヌ Bold"/>
              </a:rPr>
              <a:t>に可能にするWEBアプリ開発に関する</a:t>
            </a:r>
            <a:endParaRPr lang="en-US" sz="4200" spc="210" dirty="0">
              <a:solidFill>
                <a:srgbClr val="373737"/>
              </a:solidFill>
              <a:latin typeface="セザンヌ Bold"/>
              <a:ea typeface="セザンヌ Bold"/>
            </a:endParaRPr>
          </a:p>
          <a:p>
            <a:pPr>
              <a:lnSpc>
                <a:spcPts val="6720"/>
              </a:lnSpc>
            </a:pPr>
            <a:r>
              <a:rPr lang="en-US" sz="4200" spc="210" dirty="0" err="1">
                <a:solidFill>
                  <a:srgbClr val="373737"/>
                </a:solidFill>
                <a:ea typeface="セザンヌ Bold"/>
              </a:rPr>
              <a:t>定義書になります</a:t>
            </a:r>
            <a:r>
              <a:rPr lang="en-US" sz="4200" spc="210" dirty="0">
                <a:solidFill>
                  <a:srgbClr val="373737"/>
                </a:solidFill>
                <a:ea typeface="セザンヌ Bold"/>
              </a:rPr>
              <a:t>。</a:t>
            </a:r>
          </a:p>
          <a:p>
            <a:pPr>
              <a:lnSpc>
                <a:spcPts val="6720"/>
              </a:lnSpc>
            </a:pPr>
            <a:endParaRPr lang="en-US" sz="4200" spc="21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1610" y="1821123"/>
            <a:ext cx="7474317" cy="4634076"/>
          </a:xfrm>
          <a:custGeom>
            <a:avLst/>
            <a:gdLst/>
            <a:ahLst/>
            <a:cxnLst/>
            <a:rect l="l" t="t" r="r" b="b"/>
            <a:pathLst>
              <a:path w="7474317" h="4634076">
                <a:moveTo>
                  <a:pt x="0" y="0"/>
                </a:moveTo>
                <a:lnTo>
                  <a:pt x="7474317" y="0"/>
                </a:lnTo>
                <a:lnTo>
                  <a:pt x="7474317" y="4634077"/>
                </a:lnTo>
                <a:lnTo>
                  <a:pt x="0" y="463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20019"/>
            <a:ext cx="10929566" cy="631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現行のイベント参加集計に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かかる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時間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と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行程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が多すぎて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かなり煩雑になってしまっていることがあります。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実際に、私が幹部だった時に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イベントを運営するにあたって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人数の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集計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や</a:t>
            </a:r>
            <a:r>
              <a:rPr lang="en-US" sz="3033" spc="151">
                <a:solidFill>
                  <a:srgbClr val="FF3131"/>
                </a:solidFill>
                <a:ea typeface="セザンヌ"/>
              </a:rPr>
              <a:t>各学年代表の先輩方に対する配慮</a:t>
            </a:r>
            <a:r>
              <a:rPr lang="en-US" sz="3033" spc="151">
                <a:solidFill>
                  <a:srgbClr val="373737"/>
                </a:solidFill>
                <a:ea typeface="セザンヌ"/>
              </a:rPr>
              <a:t>など</a:t>
            </a:r>
          </a:p>
          <a:p>
            <a:pPr>
              <a:lnSpc>
                <a:spcPts val="6067"/>
              </a:lnSpc>
            </a:pPr>
            <a:r>
              <a:rPr lang="en-US" sz="3033" spc="151">
                <a:solidFill>
                  <a:srgbClr val="373737"/>
                </a:solidFill>
                <a:ea typeface="セザンヌ"/>
              </a:rPr>
              <a:t>かなり気を遣ってきつい仕事をしていた記憶があります。</a:t>
            </a:r>
          </a:p>
          <a:p>
            <a:pPr>
              <a:lnSpc>
                <a:spcPts val="6067"/>
              </a:lnSpc>
            </a:pPr>
            <a:endParaRPr lang="en-US" sz="3033" spc="151">
              <a:solidFill>
                <a:srgbClr val="373737"/>
              </a:solidFill>
              <a:ea typeface="セザンヌ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695119" y="8707193"/>
            <a:ext cx="4180808" cy="1102213"/>
          </a:xfrm>
          <a:custGeom>
            <a:avLst/>
            <a:gdLst/>
            <a:ahLst/>
            <a:cxnLst/>
            <a:rect l="l" t="t" r="r" b="b"/>
            <a:pathLst>
              <a:path w="4180808" h="1102213">
                <a:moveTo>
                  <a:pt x="0" y="0"/>
                </a:moveTo>
                <a:lnTo>
                  <a:pt x="4180808" y="0"/>
                </a:lnTo>
                <a:lnTo>
                  <a:pt x="4180808" y="1102214"/>
                </a:lnTo>
                <a:lnTo>
                  <a:pt x="0" y="110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目的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4125" y="7884201"/>
            <a:ext cx="16065570" cy="145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1"/>
              </a:lnSpc>
            </a:pPr>
            <a:r>
              <a:rPr lang="en-US" sz="6495" b="1" spc="324" dirty="0" err="1">
                <a:solidFill>
                  <a:srgbClr val="373737"/>
                </a:solidFill>
                <a:ea typeface="セザンヌ"/>
              </a:rPr>
              <a:t>後輩にはこんな思いをしてほしくない</a:t>
            </a:r>
            <a:r>
              <a:rPr lang="en-US" sz="6495" b="1" spc="324" dirty="0">
                <a:solidFill>
                  <a:srgbClr val="373737"/>
                </a:solidFill>
                <a:ea typeface="セザンヌ"/>
              </a:rPr>
              <a:t>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51410"/>
            <a:ext cx="16733875" cy="52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システム構成は以下の通りです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データベースサーバ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Mysqlを使用します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　</a:t>
            </a:r>
            <a:r>
              <a:rPr lang="en-US" sz="4006" spc="200" dirty="0" err="1">
                <a:solidFill>
                  <a:srgbClr val="373737"/>
                </a:solidFill>
                <a:ea typeface="セザンヌ"/>
              </a:rPr>
              <a:t>ユーザーサーバ</a:t>
            </a:r>
            <a:r>
              <a:rPr lang="en-US" sz="4006" spc="200" dirty="0">
                <a:solidFill>
                  <a:srgbClr val="373737"/>
                </a:solidFill>
                <a:ea typeface="セザンヌ"/>
              </a:rPr>
              <a:t>ー</a:t>
            </a:r>
          </a:p>
          <a:p>
            <a:pPr>
              <a:lnSpc>
                <a:spcPts val="6410"/>
              </a:lnSpc>
            </a:pP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管理者・使用者の使用するデバイス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(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PCかスマートフォン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)</a:t>
            </a:r>
            <a:r>
              <a:rPr lang="en-US" sz="4006" spc="200" dirty="0" err="1">
                <a:solidFill>
                  <a:srgbClr val="373737"/>
                </a:solidFill>
                <a:latin typeface="セザンヌ"/>
                <a:ea typeface="セザンヌ"/>
              </a:rPr>
              <a:t>です</a:t>
            </a:r>
            <a:r>
              <a:rPr lang="en-US" sz="4006" spc="200" dirty="0">
                <a:solidFill>
                  <a:srgbClr val="373737"/>
                </a:solidFill>
                <a:latin typeface="セザンヌ"/>
                <a:ea typeface="セザンヌ"/>
              </a:rPr>
              <a:t>。</a:t>
            </a:r>
          </a:p>
          <a:p>
            <a:pPr>
              <a:lnSpc>
                <a:spcPts val="6410"/>
              </a:lnSpc>
            </a:pPr>
            <a:endParaRPr lang="en-US" sz="4006" spc="200" dirty="0">
              <a:solidFill>
                <a:srgbClr val="373737"/>
              </a:solidFill>
              <a:latin typeface="セザンヌ"/>
              <a:ea typeface="セザンヌ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7020" y="4120933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7"/>
                </a:lnTo>
                <a:lnTo>
                  <a:pt x="0" y="4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4125" y="704850"/>
            <a:ext cx="1060310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概要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4125" y="1365647"/>
            <a:ext cx="6126022" cy="119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4210" u="sng" spc="210" dirty="0" err="1">
                <a:solidFill>
                  <a:srgbClr val="373737"/>
                </a:solidFill>
                <a:ea typeface="セザンヌ Heavy"/>
              </a:rPr>
              <a:t>システム方式・構成</a:t>
            </a:r>
            <a:endParaRPr lang="en-US" sz="4210" u="sng" spc="210" dirty="0">
              <a:solidFill>
                <a:srgbClr val="373737"/>
              </a:solidFill>
              <a:ea typeface="セザンヌ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5724556"/>
            <a:ext cx="372362" cy="464218"/>
          </a:xfrm>
          <a:custGeom>
            <a:avLst/>
            <a:gdLst/>
            <a:ahLst/>
            <a:cxnLst/>
            <a:rect l="l" t="t" r="r" b="b"/>
            <a:pathLst>
              <a:path w="372362" h="464218">
                <a:moveTo>
                  <a:pt x="0" y="0"/>
                </a:moveTo>
                <a:lnTo>
                  <a:pt x="372362" y="0"/>
                </a:lnTo>
                <a:lnTo>
                  <a:pt x="372362" y="464218"/>
                </a:lnTo>
                <a:lnTo>
                  <a:pt x="0" y="4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934" y="-18076"/>
            <a:ext cx="2981384" cy="142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1"/>
              </a:lnSpc>
            </a:pPr>
            <a:r>
              <a:rPr lang="en-US" sz="5013" u="sng" spc="250">
                <a:solidFill>
                  <a:srgbClr val="373737"/>
                </a:solidFill>
                <a:ea typeface="セザンヌ Heavy"/>
              </a:rPr>
              <a:t>用語定義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8435" y="2563265"/>
            <a:ext cx="4191000" cy="4191000"/>
            <a:chOff x="0" y="0"/>
            <a:chExt cx="772381" cy="772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9084" y="2563265"/>
            <a:ext cx="4191000" cy="4191000"/>
            <a:chOff x="0" y="0"/>
            <a:chExt cx="772381" cy="772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78330" y="2563265"/>
            <a:ext cx="4191000" cy="4191000"/>
            <a:chOff x="0" y="0"/>
            <a:chExt cx="772381" cy="772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381" cy="772381"/>
            </a:xfrm>
            <a:custGeom>
              <a:avLst/>
              <a:gdLst/>
              <a:ahLst/>
              <a:cxnLst/>
              <a:rect l="l" t="t" r="r" b="b"/>
              <a:pathLst>
                <a:path w="772381" h="772381">
                  <a:moveTo>
                    <a:pt x="386191" y="0"/>
                  </a:moveTo>
                  <a:cubicBezTo>
                    <a:pt x="172903" y="0"/>
                    <a:pt x="0" y="172903"/>
                    <a:pt x="0" y="386191"/>
                  </a:cubicBezTo>
                  <a:cubicBezTo>
                    <a:pt x="0" y="599478"/>
                    <a:pt x="172903" y="772381"/>
                    <a:pt x="386191" y="772381"/>
                  </a:cubicBezTo>
                  <a:cubicBezTo>
                    <a:pt x="599478" y="772381"/>
                    <a:pt x="772381" y="599478"/>
                    <a:pt x="772381" y="386191"/>
                  </a:cubicBezTo>
                  <a:cubicBezTo>
                    <a:pt x="772381" y="172903"/>
                    <a:pt x="599478" y="0"/>
                    <a:pt x="386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2411" y="-251439"/>
              <a:ext cx="627560" cy="95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65048" y="2714102"/>
            <a:ext cx="3897776" cy="38977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95696" y="2714102"/>
            <a:ext cx="3897776" cy="38977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24942" y="2714102"/>
            <a:ext cx="3897776" cy="38977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13223" y="2858052"/>
            <a:ext cx="3601426" cy="36014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43871" y="2858052"/>
            <a:ext cx="3601426" cy="360142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3117" y="2858052"/>
            <a:ext cx="3601426" cy="360142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520553" y="6417135"/>
            <a:ext cx="586765" cy="337130"/>
            <a:chOff x="0" y="0"/>
            <a:chExt cx="812800" cy="467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1201" y="6417135"/>
            <a:ext cx="586765" cy="337130"/>
            <a:chOff x="0" y="0"/>
            <a:chExt cx="812800" cy="467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180447" y="6417135"/>
            <a:ext cx="586765" cy="337130"/>
            <a:chOff x="0" y="0"/>
            <a:chExt cx="812800" cy="467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467000"/>
            </a:xfrm>
            <a:custGeom>
              <a:avLst/>
              <a:gdLst/>
              <a:ahLst/>
              <a:cxnLst/>
              <a:rect l="l" t="t" r="r" b="b"/>
              <a:pathLst>
                <a:path w="812800" h="467000">
                  <a:moveTo>
                    <a:pt x="406400" y="4670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67000"/>
                  </a:lnTo>
                  <a:close/>
                </a:path>
              </a:pathLst>
            </a:custGeom>
            <a:solidFill>
              <a:srgbClr val="CDCDC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-290493"/>
              <a:ext cx="558800" cy="540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392802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23450" y="4279492"/>
            <a:ext cx="284226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400" spc="120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54125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サークル管理者。イベントを企画する人。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84773" y="7054044"/>
            <a:ext cx="4519621" cy="94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 dirty="0">
                <a:solidFill>
                  <a:srgbClr val="373737"/>
                </a:solidFill>
                <a:ea typeface="セザンヌ"/>
              </a:rPr>
              <a:t>サークルに所属するもの。イベントに参加する人。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214019" y="7054044"/>
            <a:ext cx="4519621" cy="4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800" spc="120">
                <a:solidFill>
                  <a:srgbClr val="373737"/>
                </a:solidFill>
                <a:ea typeface="セザンヌ"/>
              </a:rPr>
              <a:t>サークルで開催される行事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1384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CDCDCD"/>
                </a:solidFill>
                <a:latin typeface="Futura Ultra-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312033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41279" y="3577805"/>
            <a:ext cx="166510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CDCDCD"/>
                </a:solidFill>
                <a:latin typeface="Futura Ultra-Bold"/>
              </a:rPr>
              <a:t>03</a:t>
            </a: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E7D3A48A-8B36-1B1E-7DCC-5DF4574BB88C}"/>
              </a:ext>
            </a:extLst>
          </p:cNvPr>
          <p:cNvSpPr txBox="1"/>
          <p:nvPr/>
        </p:nvSpPr>
        <p:spPr>
          <a:xfrm>
            <a:off x="13027100" y="4293005"/>
            <a:ext cx="2842267" cy="49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ja-JP" altLang="en-US" sz="2400" spc="120" dirty="0">
                <a:solidFill>
                  <a:srgbClr val="373737"/>
                </a:solidFill>
                <a:ea typeface="セザンヌ Bold"/>
              </a:rPr>
              <a:t>イベント</a:t>
            </a:r>
            <a:endParaRPr lang="en-US" sz="2400" spc="120" dirty="0">
              <a:solidFill>
                <a:srgbClr val="373737"/>
              </a:solidFill>
              <a:ea typeface="セザンヌ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795" y="2594930"/>
            <a:ext cx="4666567" cy="6260029"/>
          </a:xfrm>
          <a:custGeom>
            <a:avLst/>
            <a:gdLst/>
            <a:ahLst/>
            <a:cxnLst/>
            <a:rect l="l" t="t" r="r" b="b"/>
            <a:pathLst>
              <a:path w="4666567" h="6260029">
                <a:moveTo>
                  <a:pt x="0" y="0"/>
                </a:moveTo>
                <a:lnTo>
                  <a:pt x="4666567" y="0"/>
                </a:lnTo>
                <a:lnTo>
                  <a:pt x="4666567" y="6260029"/>
                </a:lnTo>
                <a:lnTo>
                  <a:pt x="0" y="626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3783" y="2517822"/>
            <a:ext cx="10814096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1.幹事がイベントの情報を各学年の代表に伝達する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2855588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 dirty="0" err="1">
                <a:solidFill>
                  <a:srgbClr val="373737"/>
                </a:solidFill>
                <a:ea typeface="セザンヌ Heavy"/>
              </a:rPr>
              <a:t>現状のフロ</a:t>
            </a:r>
            <a:r>
              <a:rPr lang="en-US" sz="3399" u="sng" spc="169" dirty="0">
                <a:solidFill>
                  <a:srgbClr val="373737"/>
                </a:solidFill>
                <a:ea typeface="セザンヌ Heavy"/>
              </a:rPr>
              <a:t>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73903" y="4173284"/>
            <a:ext cx="9587481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2.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各学年の代表がそれぞれの学年に集計をとる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73903" y="5833785"/>
            <a:ext cx="8727223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各学年の代表が集計結果を幹事に伝える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3903" y="7494287"/>
            <a:ext cx="10814097" cy="62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4.</a:t>
            </a:r>
            <a:r>
              <a:rPr lang="en-US" sz="3424" spc="171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幹事がそれを元にイベント内容を実行</a:t>
            </a:r>
            <a:r>
              <a:rPr lang="en-US" sz="3424" spc="171" dirty="0">
                <a:solidFill>
                  <a:srgbClr val="373737"/>
                </a:solidFill>
                <a:latin typeface="セザンヌ Bold"/>
                <a:ea typeface="セザンヌ Bold"/>
              </a:rPr>
              <a:t>・変更する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8708" y="2133523"/>
            <a:ext cx="8592243" cy="7576796"/>
          </a:xfrm>
          <a:custGeom>
            <a:avLst/>
            <a:gdLst/>
            <a:ahLst/>
            <a:cxnLst/>
            <a:rect l="l" t="t" r="r" b="b"/>
            <a:pathLst>
              <a:path w="8592243" h="7576796">
                <a:moveTo>
                  <a:pt x="0" y="0"/>
                </a:moveTo>
                <a:lnTo>
                  <a:pt x="8592243" y="0"/>
                </a:lnTo>
                <a:lnTo>
                  <a:pt x="8592243" y="7576796"/>
                </a:lnTo>
                <a:lnTo>
                  <a:pt x="0" y="757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125" y="704850"/>
            <a:ext cx="140934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u="sng" spc="120">
                <a:solidFill>
                  <a:srgbClr val="373737"/>
                </a:solidFill>
                <a:ea typeface="セザンヌ Heavy"/>
              </a:rPr>
              <a:t>業務要件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3028" y="2361448"/>
            <a:ext cx="5471308" cy="139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1.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幹事がイベント内容を</a:t>
            </a:r>
          </a:p>
          <a:p>
            <a:pPr algn="ctr">
              <a:lnSpc>
                <a:spcPts val="5697"/>
              </a:lnSpc>
            </a:pPr>
            <a:r>
              <a:rPr lang="en-US" sz="3560" spc="178" dirty="0" err="1">
                <a:solidFill>
                  <a:srgbClr val="373737"/>
                </a:solidFill>
                <a:ea typeface="セザンヌ Bold"/>
              </a:rPr>
              <a:t>一覧に更新する</a:t>
            </a:r>
            <a:endParaRPr lang="en-US" sz="3560" spc="178" dirty="0">
              <a:solidFill>
                <a:srgbClr val="373737"/>
              </a:solidFill>
              <a:ea typeface="セザンヌ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536393" y="1495348"/>
            <a:ext cx="21081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spc="240">
                <a:solidFill>
                  <a:srgbClr val="FFFFFF"/>
                </a:solidFill>
                <a:latin typeface="セザンヌ Bold"/>
              </a:rPr>
              <a:t>50%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36393" y="1418904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売り上げ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36393" y="2537383"/>
            <a:ext cx="2108183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120">
                <a:solidFill>
                  <a:srgbClr val="FFFFFF"/>
                </a:solidFill>
                <a:ea typeface="セザンヌ Bold"/>
              </a:rPr>
              <a:t>アップ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125" y="1160945"/>
            <a:ext cx="3182270" cy="97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  <a:spcBef>
                <a:spcPct val="0"/>
              </a:spcBef>
            </a:pPr>
            <a:r>
              <a:rPr lang="en-US" sz="3399" u="sng" spc="169">
                <a:solidFill>
                  <a:srgbClr val="373737"/>
                </a:solidFill>
                <a:ea typeface="セザンヌ Heavy"/>
              </a:rPr>
              <a:t>構築後のフロー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4148" y="4838700"/>
            <a:ext cx="5471308" cy="212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2.参加者が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イベント一覧を見て</a:t>
            </a:r>
          </a:p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ea typeface="セザンヌ Bold"/>
              </a:rPr>
              <a:t>参加するイベントを選ぶ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9000" y="7563113"/>
            <a:ext cx="5471308" cy="210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7"/>
              </a:lnSpc>
            </a:pPr>
            <a:r>
              <a:rPr lang="en-US" sz="3560" spc="178" dirty="0">
                <a:solidFill>
                  <a:srgbClr val="373737"/>
                </a:solidFill>
                <a:latin typeface="セザンヌ Bold"/>
                <a:ea typeface="セザンヌ Bold"/>
              </a:rPr>
              <a:t>3.</a:t>
            </a:r>
            <a:r>
              <a:rPr lang="en-US" sz="3560" spc="178" dirty="0">
                <a:solidFill>
                  <a:srgbClr val="373737"/>
                </a:solidFill>
                <a:latin typeface="Arial Black" panose="020B0A04020102020204" pitchFamily="34" charset="0"/>
                <a:ea typeface="セザンヌ Bold"/>
              </a:rPr>
              <a:t>幹事は管理者画面から各イベントの参加人数を把握する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8297" y="533400"/>
            <a:ext cx="2671891" cy="10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3693" u="sng" spc="184">
                <a:solidFill>
                  <a:srgbClr val="373737"/>
                </a:solidFill>
                <a:ea typeface="セザンヌ Heavy"/>
              </a:rPr>
              <a:t>利用者一覧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01428" y="2598716"/>
            <a:ext cx="1350153" cy="13501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16397" y="2713685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6" y="0"/>
                </a:lnTo>
                <a:lnTo>
                  <a:pt x="1120216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4475944" y="1271178"/>
            <a:ext cx="2898607" cy="5553683"/>
            <a:chOff x="0" y="0"/>
            <a:chExt cx="1777113" cy="34049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85911" y="5779241"/>
            <a:ext cx="1350153" cy="13501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47650"/>
              <a:ext cx="660400" cy="984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00880" y="5894210"/>
            <a:ext cx="1120215" cy="1120215"/>
          </a:xfrm>
          <a:custGeom>
            <a:avLst/>
            <a:gdLst/>
            <a:ahLst/>
            <a:cxnLst/>
            <a:rect l="l" t="t" r="r" b="b"/>
            <a:pathLst>
              <a:path w="1120215" h="1120215">
                <a:moveTo>
                  <a:pt x="0" y="0"/>
                </a:moveTo>
                <a:lnTo>
                  <a:pt x="1120215" y="0"/>
                </a:lnTo>
                <a:lnTo>
                  <a:pt x="1120215" y="1120215"/>
                </a:lnTo>
                <a:lnTo>
                  <a:pt x="0" y="112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5400000">
            <a:off x="12360426" y="4451702"/>
            <a:ext cx="2898607" cy="5553683"/>
            <a:chOff x="0" y="0"/>
            <a:chExt cx="1777113" cy="3404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7113" cy="3404919"/>
            </a:xfrm>
            <a:custGeom>
              <a:avLst/>
              <a:gdLst/>
              <a:ahLst/>
              <a:cxnLst/>
              <a:rect l="l" t="t" r="r" b="b"/>
              <a:pathLst>
                <a:path w="1777113" h="3404919">
                  <a:moveTo>
                    <a:pt x="1777113" y="0"/>
                  </a:moveTo>
                  <a:lnTo>
                    <a:pt x="0" y="0"/>
                  </a:lnTo>
                  <a:lnTo>
                    <a:pt x="0" y="3216959"/>
                  </a:lnTo>
                  <a:lnTo>
                    <a:pt x="157480" y="3216959"/>
                  </a:lnTo>
                  <a:lnTo>
                    <a:pt x="157480" y="3404919"/>
                  </a:lnTo>
                  <a:lnTo>
                    <a:pt x="463550" y="3216959"/>
                  </a:lnTo>
                  <a:lnTo>
                    <a:pt x="1777113" y="3216959"/>
                  </a:lnTo>
                  <a:lnTo>
                    <a:pt x="1777113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CDCDC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23850"/>
              <a:ext cx="1777113" cy="353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599816" y="3004816"/>
            <a:ext cx="2738718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幹事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6463" y="6122152"/>
            <a:ext cx="3719136" cy="26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05"/>
              </a:lnSpc>
            </a:pPr>
            <a:r>
              <a:rPr lang="en-US" sz="9253" spc="462" dirty="0">
                <a:solidFill>
                  <a:srgbClr val="373737"/>
                </a:solidFill>
                <a:ea typeface="セザンヌ Bold"/>
              </a:rPr>
              <a:t>参加者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236</Words>
  <Application>Microsoft Office PowerPoint</Application>
  <PresentationFormat>ユーザー設定</PresentationFormat>
  <Paragraphs>131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セザンヌ Bold</vt:lpstr>
      <vt:lpstr>Arial Black</vt:lpstr>
      <vt:lpstr>セザンヌ</vt:lpstr>
      <vt:lpstr>Arial</vt:lpstr>
      <vt:lpstr>Futura Bold</vt:lpstr>
      <vt:lpstr>セザンヌ Heavy</vt:lpstr>
      <vt:lpstr>Futura Ultra-Bold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　シンプル　サービスの提案書　プレゼンテーション</dc:title>
  <cp:lastModifiedBy>友也2 古賀</cp:lastModifiedBy>
  <cp:revision>6</cp:revision>
  <dcterms:created xsi:type="dcterms:W3CDTF">2006-08-16T00:00:00Z</dcterms:created>
  <dcterms:modified xsi:type="dcterms:W3CDTF">2024-04-02T12:58:29Z</dcterms:modified>
  <dc:identifier>DAGAy5n65Mg</dc:identifier>
</cp:coreProperties>
</file>